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69" r:id="rId2"/>
    <p:sldId id="288" r:id="rId3"/>
    <p:sldId id="261" r:id="rId4"/>
    <p:sldId id="323" r:id="rId5"/>
    <p:sldId id="322" r:id="rId6"/>
    <p:sldId id="325" r:id="rId7"/>
    <p:sldId id="326" r:id="rId8"/>
    <p:sldId id="292" r:id="rId9"/>
    <p:sldId id="307" r:id="rId10"/>
    <p:sldId id="293" r:id="rId11"/>
    <p:sldId id="294" r:id="rId12"/>
    <p:sldId id="295" r:id="rId13"/>
    <p:sldId id="281" r:id="rId14"/>
    <p:sldId id="298" r:id="rId15"/>
    <p:sldId id="300" r:id="rId16"/>
    <p:sldId id="301" r:id="rId17"/>
    <p:sldId id="303" r:id="rId18"/>
    <p:sldId id="302" r:id="rId19"/>
    <p:sldId id="319" r:id="rId20"/>
    <p:sldId id="310" r:id="rId21"/>
    <p:sldId id="306" r:id="rId22"/>
    <p:sldId id="313" r:id="rId23"/>
    <p:sldId id="289" r:id="rId24"/>
    <p:sldId id="311" r:id="rId25"/>
    <p:sldId id="308" r:id="rId26"/>
    <p:sldId id="324" r:id="rId27"/>
    <p:sldId id="290" r:id="rId28"/>
    <p:sldId id="282" r:id="rId29"/>
    <p:sldId id="320" r:id="rId30"/>
    <p:sldId id="309" r:id="rId31"/>
    <p:sldId id="314" r:id="rId32"/>
    <p:sldId id="274" r:id="rId33"/>
    <p:sldId id="275" r:id="rId34"/>
    <p:sldId id="321" r:id="rId35"/>
    <p:sldId id="273" r:id="rId36"/>
    <p:sldId id="272" r:id="rId37"/>
    <p:sldId id="276" r:id="rId38"/>
    <p:sldId id="283" r:id="rId39"/>
    <p:sldId id="280" r:id="rId40"/>
    <p:sldId id="315" r:id="rId41"/>
    <p:sldId id="277" r:id="rId42"/>
    <p:sldId id="285" r:id="rId43"/>
    <p:sldId id="316" r:id="rId44"/>
    <p:sldId id="278" r:id="rId45"/>
    <p:sldId id="279" r:id="rId46"/>
    <p:sldId id="328" r:id="rId4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8C9"/>
    <a:srgbClr val="003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5" autoAdjust="0"/>
    <p:restoredTop sz="93238" autoAdjust="0"/>
  </p:normalViewPr>
  <p:slideViewPr>
    <p:cSldViewPr snapToGrid="0" snapToObjects="1">
      <p:cViewPr>
        <p:scale>
          <a:sx n="62" d="100"/>
          <a:sy n="62" d="100"/>
        </p:scale>
        <p:origin x="1272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56B01-9F36-B445-83BE-89080E630609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82569-949B-8042-A08F-08EE168D75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3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2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1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82569-949B-8042-A08F-08EE168D7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0627-E75D-5640-B2C0-8584D04CB030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D893-E2CF-D14F-8E7D-5E92964AD04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eb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webp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jfif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44" y="-42483"/>
            <a:ext cx="9257288" cy="6942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534" y="4915064"/>
            <a:ext cx="856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SOFTWARE LIBRE AVANZADO PARA ABOGADOS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535" y="6003637"/>
            <a:ext cx="5191784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dirty="0" smtClean="0">
                <a:solidFill>
                  <a:srgbClr val="2B98C9"/>
                </a:solidFill>
              </a:rPr>
              <a:t>Jorge García Herrero</a:t>
            </a:r>
            <a:endParaRPr lang="en-US" sz="3200" dirty="0">
              <a:solidFill>
                <a:srgbClr val="2B98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Control </a:t>
            </a:r>
            <a:r>
              <a:rPr lang="en-US" sz="3600" b="1" dirty="0" err="1" smtClean="0">
                <a:solidFill>
                  <a:srgbClr val="2B98C9"/>
                </a:solidFill>
              </a:rPr>
              <a:t>distribuido</a:t>
            </a:r>
            <a:endParaRPr lang="en-US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32" y="2101978"/>
            <a:ext cx="6017238" cy="42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Trabajo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colaborativo</a:t>
            </a:r>
            <a:endParaRPr lang="en-US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101978"/>
            <a:ext cx="66675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Hay </a:t>
            </a:r>
            <a:r>
              <a:rPr lang="en-US" sz="3600" b="1" dirty="0" err="1" smtClean="0">
                <a:solidFill>
                  <a:srgbClr val="2B98C9"/>
                </a:solidFill>
              </a:rPr>
              <a:t>distintas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familias</a:t>
            </a:r>
            <a:r>
              <a:rPr lang="en-US" sz="3600" b="1" dirty="0" smtClean="0">
                <a:solidFill>
                  <a:srgbClr val="2B98C9"/>
                </a:solidFill>
              </a:rPr>
              <a:t> y se </a:t>
            </a:r>
            <a:r>
              <a:rPr lang="en-US" sz="3600" b="1" dirty="0" err="1" smtClean="0">
                <a:solidFill>
                  <a:srgbClr val="2B98C9"/>
                </a:solidFill>
              </a:rPr>
              <a:t>llevan</a:t>
            </a:r>
            <a:r>
              <a:rPr lang="en-US" sz="3600" b="1" dirty="0" smtClean="0">
                <a:solidFill>
                  <a:srgbClr val="2B98C9"/>
                </a:solidFill>
              </a:rPr>
              <a:t>… </a:t>
            </a:r>
            <a:r>
              <a:rPr lang="en-US" sz="3600" b="1" dirty="0" err="1" smtClean="0">
                <a:solidFill>
                  <a:srgbClr val="2B98C9"/>
                </a:solidFill>
              </a:rPr>
              <a:t>vaya</a:t>
            </a:r>
            <a:endParaRPr lang="en-US" sz="3600" b="1" dirty="0">
              <a:solidFill>
                <a:srgbClr val="2B98C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3" y="1843561"/>
            <a:ext cx="7128813" cy="4215596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97566" y="6152150"/>
            <a:ext cx="8169964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2B98C9"/>
                </a:solidFill>
              </a:rPr>
              <a:t>Código</a:t>
            </a:r>
            <a:r>
              <a:rPr lang="en-US" sz="2400" b="1" dirty="0" smtClean="0">
                <a:solidFill>
                  <a:srgbClr val="2B98C9"/>
                </a:solidFill>
              </a:rPr>
              <a:t> </a:t>
            </a:r>
            <a:r>
              <a:rPr lang="en-US" sz="2400" b="1" dirty="0" err="1" smtClean="0">
                <a:solidFill>
                  <a:srgbClr val="2B98C9"/>
                </a:solidFill>
              </a:rPr>
              <a:t>abierto</a:t>
            </a:r>
            <a:r>
              <a:rPr lang="en-US" sz="2400" b="1" dirty="0" smtClean="0">
                <a:solidFill>
                  <a:srgbClr val="2B98C9"/>
                </a:solidFill>
              </a:rPr>
              <a:t> /open source      </a:t>
            </a:r>
            <a:r>
              <a:rPr lang="en-US" sz="2400" b="1" dirty="0" smtClean="0">
                <a:solidFill>
                  <a:srgbClr val="FF0000"/>
                </a:solidFill>
              </a:rPr>
              <a:t>Free Software / software </a:t>
            </a:r>
            <a:r>
              <a:rPr lang="en-US" sz="2400" b="1" dirty="0" err="1" smtClean="0">
                <a:solidFill>
                  <a:srgbClr val="FF0000"/>
                </a:solidFill>
              </a:rPr>
              <a:t>libre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>
                <a:solidFill>
                  <a:srgbClr val="2B98C9"/>
                </a:solidFill>
              </a:rPr>
              <a:t>Software </a:t>
            </a:r>
            <a:r>
              <a:rPr lang="en-US" sz="3600" b="1" dirty="0" err="1">
                <a:solidFill>
                  <a:srgbClr val="2B98C9"/>
                </a:solidFill>
              </a:rPr>
              <a:t>libre</a:t>
            </a:r>
            <a:r>
              <a:rPr lang="en-US" sz="3600" b="1" dirty="0">
                <a:solidFill>
                  <a:srgbClr val="2B98C9"/>
                </a:solidFill>
              </a:rPr>
              <a:t> </a:t>
            </a:r>
            <a:r>
              <a:rPr lang="en-US" sz="3600" b="1" dirty="0" err="1">
                <a:solidFill>
                  <a:srgbClr val="2B98C9"/>
                </a:solidFill>
              </a:rPr>
              <a:t>strictu</a:t>
            </a:r>
            <a:r>
              <a:rPr lang="en-US" sz="3600" b="1" dirty="0">
                <a:solidFill>
                  <a:srgbClr val="2B98C9"/>
                </a:solidFill>
              </a:rPr>
              <a:t> </a:t>
            </a:r>
            <a:r>
              <a:rPr lang="en-US" sz="3600" b="1" dirty="0" err="1">
                <a:solidFill>
                  <a:srgbClr val="2B98C9"/>
                </a:solidFill>
              </a:rPr>
              <a:t>sensu</a:t>
            </a:r>
            <a:r>
              <a:rPr lang="en-US" sz="3600" b="1" dirty="0">
                <a:solidFill>
                  <a:srgbClr val="2B98C9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copyleft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2304069"/>
            <a:ext cx="79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Convencionalmente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iniciadores del movimiento del software libre (free  software) son Richard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Stallman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Free software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(FSF) a principios de 1984.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34" y="1630297"/>
            <a:ext cx="762735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madre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cordero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78" y="3742020"/>
            <a:ext cx="4392135" cy="29280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64504" y="5256169"/>
            <a:ext cx="217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Richard </a:t>
            </a:r>
            <a:r>
              <a:rPr lang="es-ES" sz="2000" dirty="0" err="1" smtClean="0"/>
              <a:t>Stallman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11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595" y="1126836"/>
            <a:ext cx="8030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Perdón</a:t>
            </a:r>
            <a:r>
              <a:rPr lang="en-US" sz="3600" b="1" dirty="0" smtClean="0">
                <a:solidFill>
                  <a:srgbClr val="2B98C9"/>
                </a:solidFill>
              </a:rPr>
              <a:t>, </a:t>
            </a:r>
            <a:r>
              <a:rPr lang="en-US" sz="3600" b="1" dirty="0" err="1" smtClean="0">
                <a:solidFill>
                  <a:srgbClr val="2B98C9"/>
                </a:solidFill>
              </a:rPr>
              <a:t>perdón</a:t>
            </a:r>
            <a:r>
              <a:rPr lang="en-US" sz="3600" b="1" dirty="0" smtClean="0">
                <a:solidFill>
                  <a:srgbClr val="2B98C9"/>
                </a:solidFill>
              </a:rPr>
              <a:t>, </a:t>
            </a:r>
            <a:r>
              <a:rPr lang="en-US" sz="3600" b="1" dirty="0" err="1" smtClean="0">
                <a:solidFill>
                  <a:srgbClr val="2B98C9"/>
                </a:solidFill>
              </a:rPr>
              <a:t>este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es</a:t>
            </a:r>
            <a:r>
              <a:rPr lang="en-US" sz="3600" b="1" dirty="0" smtClean="0">
                <a:solidFill>
                  <a:srgbClr val="2B98C9"/>
                </a:solidFill>
              </a:rPr>
              <a:t> Richard Stallman</a:t>
            </a:r>
            <a:endParaRPr lang="en-US" sz="3600" b="1" dirty="0">
              <a:solidFill>
                <a:srgbClr val="2B98C9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30" y="1904315"/>
            <a:ext cx="3050555" cy="45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Open Source o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680834"/>
            <a:ext cx="7904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Perspectiva más pragmática y orientada al mundo </a:t>
            </a:r>
            <a:r>
              <a:rPr lang="es-ES" sz="2000" dirty="0" smtClean="0"/>
              <a:t>empresarial</a:t>
            </a:r>
          </a:p>
          <a:p>
            <a:endParaRPr lang="es-ES" sz="2000" dirty="0"/>
          </a:p>
          <a:p>
            <a:r>
              <a:rPr lang="es-ES" sz="2000" dirty="0" smtClean="0"/>
              <a:t>Proponen </a:t>
            </a:r>
            <a:r>
              <a:rPr lang="es-ES" sz="2000" dirty="0"/>
              <a:t>uso de </a:t>
            </a:r>
            <a:r>
              <a:rPr lang="es-ES" sz="2000" i="1" dirty="0"/>
              <a:t>open </a:t>
            </a:r>
            <a:r>
              <a:rPr lang="es-ES" sz="2000" i="1" dirty="0" err="1"/>
              <a:t>source</a:t>
            </a:r>
            <a:r>
              <a:rPr lang="es-ES" sz="2000" i="1" dirty="0"/>
              <a:t> </a:t>
            </a:r>
            <a:r>
              <a:rPr lang="es-ES" sz="2000" dirty="0" smtClean="0"/>
              <a:t>(o “código abierto”, </a:t>
            </a:r>
            <a:r>
              <a:rPr lang="es-ES" sz="2000" dirty="0"/>
              <a:t>o </a:t>
            </a:r>
            <a:r>
              <a:rPr lang="es-ES" sz="2000" dirty="0" smtClean="0"/>
              <a:t>OSD</a:t>
            </a:r>
            <a:r>
              <a:rPr lang="es-ES" sz="2000" dirty="0"/>
              <a:t>) para: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Distanciarse del término </a:t>
            </a:r>
            <a:r>
              <a:rPr lang="es-ES" sz="2000" b="1" i="1" dirty="0"/>
              <a:t>free software </a:t>
            </a:r>
            <a:r>
              <a:rPr lang="es-ES" sz="2000" b="1" dirty="0"/>
              <a:t>(y su </a:t>
            </a:r>
            <a:r>
              <a:rPr lang="es-ES" sz="2000" b="1" dirty="0" err="1"/>
              <a:t>copyleft</a:t>
            </a:r>
            <a:r>
              <a:rPr lang="es-ES" sz="2000" b="1" dirty="0"/>
              <a:t>)</a:t>
            </a:r>
            <a:r>
              <a:rPr lang="es-ES" sz="2000" dirty="0"/>
              <a:t> 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Evitar el uso de la palabra </a:t>
            </a:r>
            <a:r>
              <a:rPr lang="es-ES" sz="2000" b="1" i="1" dirty="0"/>
              <a:t>free</a:t>
            </a:r>
            <a:r>
              <a:rPr lang="es-ES" sz="2000" dirty="0"/>
              <a:t>, para no tener  connotaciones de gratuidad</a:t>
            </a:r>
          </a:p>
          <a:p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open </a:t>
            </a:r>
            <a:r>
              <a:rPr lang="es-ES" sz="2000" dirty="0" err="1"/>
              <a:t>source</a:t>
            </a:r>
            <a:r>
              <a:rPr lang="es-ES" sz="2000" dirty="0"/>
              <a:t> </a:t>
            </a:r>
            <a:r>
              <a:rPr lang="es-ES" sz="2000" b="1" dirty="0"/>
              <a:t>mantiene las libertades fundamentales  </a:t>
            </a:r>
            <a:r>
              <a:rPr lang="es-ES" sz="2000" dirty="0"/>
              <a:t>(copia, modificación, distribución, acceso a código fuente), pero </a:t>
            </a:r>
            <a:r>
              <a:rPr lang="es-ES" sz="2000" b="1" dirty="0"/>
              <a:t>no el concepto de </a:t>
            </a:r>
            <a:r>
              <a:rPr lang="es-ES" sz="2000" b="1" i="1" dirty="0" err="1" smtClean="0"/>
              <a:t>copyleft</a:t>
            </a:r>
            <a:r>
              <a:rPr lang="es-ES" sz="2000" dirty="0"/>
              <a:t>:</a:t>
            </a:r>
          </a:p>
          <a:p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b="1" dirty="0"/>
              <a:t>distribución posterior de obras modificadas es flexible: se puede decidir </a:t>
            </a:r>
            <a:r>
              <a:rPr lang="es-ES" sz="2000" b="1" dirty="0" smtClean="0"/>
              <a:t>liberarlas </a:t>
            </a:r>
            <a:r>
              <a:rPr lang="es-ES" sz="2000" b="1" dirty="0"/>
              <a:t>o no</a:t>
            </a:r>
            <a:r>
              <a:rPr lang="es-ES" sz="2000" dirty="0"/>
              <a:t>. </a:t>
            </a:r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2426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 smtClean="0">
                <a:solidFill>
                  <a:srgbClr val="2B98C9"/>
                </a:solidFill>
              </a:rPr>
              <a:t>  contra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</a:t>
            </a:r>
            <a:r>
              <a:rPr lang="es-ES" sz="2000" b="1" dirty="0" smtClean="0"/>
              <a:t>que no se liberan </a:t>
            </a:r>
            <a:r>
              <a:rPr lang="es-ES" sz="2000" dirty="0" smtClean="0"/>
              <a:t>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28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>
                <a:solidFill>
                  <a:srgbClr val="2B98C9"/>
                </a:solidFill>
              </a:rPr>
              <a:t>Richard Stallman: the evolution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“</a:t>
            </a:r>
            <a:r>
              <a:rPr lang="es-ES" sz="2000" dirty="0"/>
              <a:t>M</a:t>
            </a:r>
            <a:r>
              <a:rPr lang="es-ES" sz="2000" dirty="0" smtClean="0"/>
              <a:t>i </a:t>
            </a:r>
            <a:r>
              <a:rPr lang="es-ES" sz="2000" dirty="0"/>
              <a:t>libertad es más importante”</a:t>
            </a:r>
          </a:p>
          <a:p>
            <a:endParaRPr lang="es-ES" sz="2000" dirty="0" smtClean="0"/>
          </a:p>
          <a:p>
            <a:r>
              <a:rPr lang="es-ES" sz="2000" dirty="0" smtClean="0"/>
              <a:t>“</a:t>
            </a:r>
            <a:r>
              <a:rPr lang="es-ES" sz="2000" dirty="0"/>
              <a:t>L</a:t>
            </a:r>
            <a:r>
              <a:rPr lang="es-ES" sz="2000" dirty="0" smtClean="0"/>
              <a:t>a </a:t>
            </a:r>
            <a:r>
              <a:rPr lang="es-ES" sz="2000" dirty="0"/>
              <a:t>retórica de </a:t>
            </a:r>
            <a:r>
              <a:rPr lang="es-ES" sz="2000" i="1" dirty="0" smtClean="0"/>
              <a:t>open </a:t>
            </a:r>
            <a:r>
              <a:rPr lang="es-ES" sz="2000" i="1" dirty="0" err="1"/>
              <a:t>source</a:t>
            </a:r>
            <a:r>
              <a:rPr lang="es-ES" sz="2000" i="1" dirty="0"/>
              <a:t> </a:t>
            </a:r>
            <a:r>
              <a:rPr lang="es-ES" sz="2000" dirty="0"/>
              <a:t>se centra en el potencial de realización de potente software de alta calidad, pero esquiva las ideas  de libertad, comunidad y principio”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5278991" y="1873472"/>
            <a:ext cx="36265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2400" dirty="0" smtClean="0"/>
              <a:t>“</a:t>
            </a:r>
            <a:r>
              <a:rPr lang="es-ES" sz="2400" dirty="0"/>
              <a:t>el </a:t>
            </a:r>
            <a:r>
              <a:rPr lang="es-ES" sz="2400" i="1" dirty="0"/>
              <a:t>open </a:t>
            </a:r>
            <a:r>
              <a:rPr lang="es-ES" sz="2400" i="1" dirty="0" err="1"/>
              <a:t>source</a:t>
            </a:r>
            <a:r>
              <a:rPr lang="es-ES" sz="2400" i="1" dirty="0"/>
              <a:t> </a:t>
            </a:r>
            <a:r>
              <a:rPr lang="es-ES" sz="2400" dirty="0"/>
              <a:t>no es el enemigo: nuestro común enemigo es el software propietario”.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3" y="4254568"/>
            <a:ext cx="4541590" cy="26034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2" y="4254568"/>
            <a:ext cx="4538867" cy="2600993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1848411" y="3085358"/>
            <a:ext cx="5178424" cy="2333544"/>
          </a:xfrm>
          <a:prstGeom prst="rightArrow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00833" y="1781042"/>
            <a:ext cx="4204299" cy="24735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607404" y="1781042"/>
            <a:ext cx="4204299" cy="24735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2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Richard Stallman: the evolution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que no se liberan 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441" y="1846088"/>
            <a:ext cx="9129845" cy="47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The friendly approach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que no se liberan 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2" y="1676754"/>
            <a:ext cx="7538379" cy="51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90465" y="485307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riangle 23"/>
          <p:cNvSpPr/>
          <p:nvPr/>
        </p:nvSpPr>
        <p:spPr>
          <a:xfrm rot="10800000">
            <a:off x="970755" y="482028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707500" y="4853078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75452" y="501043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Herramientas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básicas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avanzadas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riangle 26"/>
          <p:cNvSpPr/>
          <p:nvPr/>
        </p:nvSpPr>
        <p:spPr>
          <a:xfrm rot="10800000">
            <a:off x="970755" y="581413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0465" y="364009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970755" y="360730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534" y="1126836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b="1" dirty="0" err="1" smtClean="0">
                <a:solidFill>
                  <a:srgbClr val="2B98C9"/>
                </a:solidFill>
              </a:rPr>
              <a:t>Contenidos</a:t>
            </a:r>
            <a:endParaRPr lang="en-US" sz="3200" dirty="0"/>
          </a:p>
        </p:txBody>
      </p:sp>
      <p:sp>
        <p:nvSpPr>
          <p:cNvPr id="13" name="Snip Single Corner Rectangle 12"/>
          <p:cNvSpPr/>
          <p:nvPr/>
        </p:nvSpPr>
        <p:spPr>
          <a:xfrm>
            <a:off x="1707500" y="2427115"/>
            <a:ext cx="6727371" cy="961053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465" y="2427115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452" y="2584475"/>
            <a:ext cx="6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Código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abierto</a:t>
            </a:r>
            <a:r>
              <a:rPr lang="en-US" dirty="0" smtClean="0">
                <a:solidFill>
                  <a:schemeClr val="bg1"/>
                </a:solidFill>
              </a:rPr>
              <a:t>, Software </a:t>
            </a:r>
            <a:r>
              <a:rPr lang="en-US" dirty="0" err="1" smtClean="0">
                <a:solidFill>
                  <a:schemeClr val="bg1"/>
                </a:solidFill>
              </a:rPr>
              <a:t>gratuito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exíto</a:t>
            </a:r>
            <a:r>
              <a:rPr lang="en-US" dirty="0" smtClean="0">
                <a:solidFill>
                  <a:schemeClr val="bg1"/>
                </a:solidFill>
              </a:rPr>
              <a:t> del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riangle 16"/>
          <p:cNvSpPr/>
          <p:nvPr/>
        </p:nvSpPr>
        <p:spPr>
          <a:xfrm rot="10800000">
            <a:off x="970755" y="3388168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ingle Corner Rectangle 17"/>
          <p:cNvSpPr/>
          <p:nvPr/>
        </p:nvSpPr>
        <p:spPr>
          <a:xfrm>
            <a:off x="1707500" y="3640098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5452" y="379745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Cautelas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contratar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desarrollo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riangle 20"/>
          <p:cNvSpPr/>
          <p:nvPr/>
        </p:nvSpPr>
        <p:spPr>
          <a:xfrm rot="10800000">
            <a:off x="970755" y="460115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The friendly approach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que no se liberan 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2" y="1676754"/>
            <a:ext cx="7538379" cy="51812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38622" y="5073445"/>
            <a:ext cx="3946043" cy="1110890"/>
          </a:xfrm>
          <a:prstGeom prst="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4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Exito</a:t>
            </a:r>
            <a:r>
              <a:rPr lang="en-US" sz="3600" b="1" dirty="0" smtClean="0">
                <a:solidFill>
                  <a:srgbClr val="2B98C9"/>
                </a:solidFill>
              </a:rPr>
              <a:t> del 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680834"/>
            <a:ext cx="790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Razones filosóficas</a:t>
            </a:r>
            <a:r>
              <a:rPr lang="es-ES" i="1" dirty="0"/>
              <a:t>: la función de la generación de conocimiento es mejorar la sociedad y por tanto lo suyo es propagarlo al máximo posible. </a:t>
            </a:r>
            <a:endParaRPr lang="es-ES" i="1" dirty="0" smtClean="0"/>
          </a:p>
          <a:p>
            <a:endParaRPr lang="es-ES" dirty="0"/>
          </a:p>
          <a:p>
            <a:r>
              <a:rPr lang="es-ES" dirty="0"/>
              <a:t>El modelo de software libre no impone ninguna  restricción sobre la cantidad que podemos cobrar por un programa  libre.</a:t>
            </a:r>
          </a:p>
          <a:p>
            <a:endParaRPr lang="es-ES" i="1" dirty="0" smtClean="0"/>
          </a:p>
          <a:p>
            <a:r>
              <a:rPr lang="es-ES" i="1" dirty="0" smtClean="0"/>
              <a:t>Las </a:t>
            </a:r>
            <a:r>
              <a:rPr lang="es-ES" i="1" dirty="0"/>
              <a:t>grandes empresas consiguen </a:t>
            </a:r>
            <a:r>
              <a:rPr lang="es-ES" b="1" i="1" dirty="0" smtClean="0"/>
              <a:t>hacer hegemónicos </a:t>
            </a:r>
            <a:r>
              <a:rPr lang="es-ES" b="1" i="1" dirty="0"/>
              <a:t>sus productos </a:t>
            </a:r>
            <a:r>
              <a:rPr lang="es-ES" i="1" dirty="0" smtClean="0"/>
              <a:t>(</a:t>
            </a:r>
            <a:r>
              <a:rPr lang="es-ES" i="1" dirty="0" err="1" smtClean="0"/>
              <a:t>ej</a:t>
            </a:r>
            <a:r>
              <a:rPr lang="es-ES" i="1" dirty="0" smtClean="0"/>
              <a:t>: </a:t>
            </a:r>
            <a:r>
              <a:rPr lang="es-ES" i="1" dirty="0" err="1" smtClean="0"/>
              <a:t>android</a:t>
            </a:r>
            <a:r>
              <a:rPr lang="es-ES" i="1" dirty="0"/>
              <a:t>), y </a:t>
            </a:r>
            <a:r>
              <a:rPr lang="es-ES" i="1" dirty="0" smtClean="0"/>
              <a:t>disfrutan de </a:t>
            </a:r>
            <a:r>
              <a:rPr lang="es-ES" i="1" dirty="0"/>
              <a:t>la </a:t>
            </a:r>
            <a:r>
              <a:rPr lang="es-ES" b="1" i="1" dirty="0"/>
              <a:t>auditoria y desarrollo </a:t>
            </a:r>
            <a:r>
              <a:rPr lang="es-ES" b="1" i="1" dirty="0" smtClean="0"/>
              <a:t>colaborativo gratuitos </a:t>
            </a:r>
            <a:r>
              <a:rPr lang="es-ES" b="1" i="1" dirty="0"/>
              <a:t>de un ejército de </a:t>
            </a:r>
            <a:r>
              <a:rPr lang="es-ES" b="1" i="1" dirty="0" smtClean="0"/>
              <a:t>desarrolladores</a:t>
            </a:r>
            <a:r>
              <a:rPr lang="es-ES" i="1" dirty="0" smtClean="0"/>
              <a:t>, que en algunos casos consiguen crear un auténtico ecosistema.</a:t>
            </a:r>
          </a:p>
          <a:p>
            <a:endParaRPr lang="es-ES" dirty="0"/>
          </a:p>
          <a:p>
            <a:r>
              <a:rPr lang="es-ES" dirty="0" smtClean="0"/>
              <a:t>Usuario</a:t>
            </a:r>
            <a:r>
              <a:rPr lang="es-ES" dirty="0"/>
              <a:t>: </a:t>
            </a:r>
            <a:r>
              <a:rPr lang="es-ES" b="1" dirty="0"/>
              <a:t>ahorro de costes </a:t>
            </a:r>
            <a:r>
              <a:rPr lang="es-ES" dirty="0"/>
              <a:t>(no se pagan licencias elevadas), </a:t>
            </a:r>
            <a:r>
              <a:rPr lang="es-ES" b="1" dirty="0"/>
              <a:t>poder realizar copias</a:t>
            </a:r>
            <a:r>
              <a:rPr lang="es-ES" dirty="0"/>
              <a:t>, </a:t>
            </a:r>
            <a:r>
              <a:rPr lang="es-ES" b="1" dirty="0"/>
              <a:t>adaptar a sus necesidades</a:t>
            </a:r>
            <a:r>
              <a:rPr lang="es-ES" dirty="0"/>
              <a:t>,  </a:t>
            </a:r>
            <a:r>
              <a:rPr lang="es-ES" b="1" dirty="0"/>
              <a:t>evitar la dependencia de  grandes multinacionales </a:t>
            </a:r>
            <a:r>
              <a:rPr lang="es-ES" dirty="0"/>
              <a:t>en la búsqueda de servicios de mantenimiento, hasta el aseguramiento de la libertad de modificación</a:t>
            </a:r>
          </a:p>
          <a:p>
            <a:endParaRPr lang="es-ES" dirty="0" smtClean="0"/>
          </a:p>
          <a:p>
            <a:r>
              <a:rPr lang="es-ES" dirty="0" smtClean="0"/>
              <a:t>Reducción de la “brecha digital”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608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63" y="934550"/>
            <a:ext cx="3376833" cy="4787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3" y="934550"/>
            <a:ext cx="3390483" cy="4728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1306" y="5922952"/>
            <a:ext cx="744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Bain</a:t>
            </a:r>
            <a:r>
              <a:rPr lang="es-ES" dirty="0"/>
              <a:t>, Malcolm &amp; Gallego Rodríguez, Manuel &amp; Martínez Ribas, Manuel &amp; </a:t>
            </a:r>
            <a:r>
              <a:rPr lang="es-ES" dirty="0" err="1"/>
              <a:t>Rius</a:t>
            </a:r>
            <a:r>
              <a:rPr lang="es-ES" dirty="0"/>
              <a:t> Sanjuán, </a:t>
            </a:r>
            <a:r>
              <a:rPr lang="es-ES" dirty="0" smtClean="0"/>
              <a:t>Judit. </a:t>
            </a:r>
            <a:r>
              <a:rPr lang="es-ES" dirty="0"/>
              <a:t>Aspectos legales y de explotación del software libre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1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90465" y="485307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riangle 23"/>
          <p:cNvSpPr/>
          <p:nvPr/>
        </p:nvSpPr>
        <p:spPr>
          <a:xfrm rot="10800000">
            <a:off x="970755" y="482028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707500" y="4853078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75452" y="501043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Herramientas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básicas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avanzadas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riangle 26"/>
          <p:cNvSpPr/>
          <p:nvPr/>
        </p:nvSpPr>
        <p:spPr>
          <a:xfrm rot="10800000">
            <a:off x="970755" y="581413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0465" y="364009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970755" y="360730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534" y="1126836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b="1" dirty="0" err="1" smtClean="0">
                <a:solidFill>
                  <a:srgbClr val="2B98C9"/>
                </a:solidFill>
              </a:rPr>
              <a:t>Contenidos</a:t>
            </a:r>
            <a:endParaRPr lang="en-US" sz="3200" dirty="0"/>
          </a:p>
        </p:txBody>
      </p:sp>
      <p:sp>
        <p:nvSpPr>
          <p:cNvPr id="13" name="Snip Single Corner Rectangle 12"/>
          <p:cNvSpPr/>
          <p:nvPr/>
        </p:nvSpPr>
        <p:spPr>
          <a:xfrm>
            <a:off x="1707500" y="2427115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465" y="2427115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452" y="2584475"/>
            <a:ext cx="6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Código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abierto</a:t>
            </a:r>
            <a:r>
              <a:rPr lang="en-US" dirty="0" smtClean="0">
                <a:solidFill>
                  <a:schemeClr val="bg1"/>
                </a:solidFill>
              </a:rPr>
              <a:t>, Software </a:t>
            </a:r>
            <a:r>
              <a:rPr lang="en-US" dirty="0" err="1" smtClean="0">
                <a:solidFill>
                  <a:schemeClr val="bg1"/>
                </a:solidFill>
              </a:rPr>
              <a:t>gratuito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exíto</a:t>
            </a:r>
            <a:r>
              <a:rPr lang="en-US" dirty="0" smtClean="0">
                <a:solidFill>
                  <a:schemeClr val="bg1"/>
                </a:solidFill>
              </a:rPr>
              <a:t> del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riangle 16"/>
          <p:cNvSpPr/>
          <p:nvPr/>
        </p:nvSpPr>
        <p:spPr>
          <a:xfrm rot="10800000">
            <a:off x="970755" y="3388168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ingle Corner Rectangle 17"/>
          <p:cNvSpPr/>
          <p:nvPr/>
        </p:nvSpPr>
        <p:spPr>
          <a:xfrm>
            <a:off x="1707500" y="3640098"/>
            <a:ext cx="6727371" cy="961053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5452" y="379745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Cautelas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contratar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desarrollo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riangle 20"/>
          <p:cNvSpPr/>
          <p:nvPr/>
        </p:nvSpPr>
        <p:spPr>
          <a:xfrm rot="10800000">
            <a:off x="970755" y="460115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33" y="2516980"/>
            <a:ext cx="6764133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8055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Quiero</a:t>
            </a:r>
            <a:r>
              <a:rPr lang="en-US" sz="3600" b="1" dirty="0" smtClean="0">
                <a:solidFill>
                  <a:srgbClr val="2B98C9"/>
                </a:solidFill>
              </a:rPr>
              <a:t> un </a:t>
            </a:r>
            <a:r>
              <a:rPr lang="en-US" sz="3600" b="1" dirty="0" err="1" smtClean="0">
                <a:solidFill>
                  <a:srgbClr val="2B98C9"/>
                </a:solidFill>
              </a:rPr>
              <a:t>desarrollo</a:t>
            </a:r>
            <a:r>
              <a:rPr lang="en-US" sz="3600" b="1" dirty="0" smtClean="0">
                <a:solidFill>
                  <a:srgbClr val="2B98C9"/>
                </a:solidFill>
              </a:rPr>
              <a:t> de 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 smtClean="0">
                <a:solidFill>
                  <a:srgbClr val="2B98C9"/>
                </a:solidFill>
              </a:rPr>
              <a:t>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1680834"/>
            <a:ext cx="83083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    Consejos de amigo:</a:t>
            </a:r>
            <a:endParaRPr lang="es-ES" sz="2000" b="1" dirty="0"/>
          </a:p>
          <a:p>
            <a:endParaRPr lang="es-E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Trabaja (mucho y bien) en la </a:t>
            </a:r>
            <a:r>
              <a:rPr lang="es-ES" sz="2000" dirty="0" smtClean="0"/>
              <a:t>“carta </a:t>
            </a:r>
            <a:r>
              <a:rPr lang="es-ES" sz="2000" dirty="0" smtClean="0"/>
              <a:t>a los Reyes </a:t>
            </a:r>
            <a:r>
              <a:rPr lang="es-ES" sz="2000" dirty="0" smtClean="0"/>
              <a:t>Magos”. </a:t>
            </a:r>
            <a:r>
              <a:rPr lang="es-ES" sz="2000" dirty="0" smtClean="0"/>
              <a:t>Nada de prisas.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Contrata a quien </a:t>
            </a:r>
            <a:r>
              <a:rPr lang="es-ES" sz="2000" dirty="0" smtClean="0"/>
              <a:t>ya haya </a:t>
            </a:r>
            <a:r>
              <a:rPr lang="es-ES" sz="2000" dirty="0" smtClean="0"/>
              <a:t>hecho algo parecido en el pasado</a:t>
            </a:r>
          </a:p>
          <a:p>
            <a:pPr lvl="1"/>
            <a:endParaRPr lang="es-E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Ojo con los </a:t>
            </a:r>
            <a:r>
              <a:rPr lang="es-ES" sz="2000" dirty="0" smtClean="0"/>
              <a:t>“iluminados”</a:t>
            </a:r>
            <a:endParaRPr lang="es-E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Contrato de obra (resultado). Aunque cambies el alcance veinte veces.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Plazos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Los </a:t>
            </a:r>
            <a:r>
              <a:rPr lang="es-ES" sz="2000" dirty="0" smtClean="0"/>
              <a:t>“desarrolladores” </a:t>
            </a:r>
            <a:r>
              <a:rPr lang="es-ES" sz="2000" dirty="0" smtClean="0"/>
              <a:t>y los de </a:t>
            </a:r>
            <a:r>
              <a:rPr lang="es-ES" sz="2000" dirty="0" smtClean="0"/>
              <a:t>“sistemas” </a:t>
            </a:r>
            <a:r>
              <a:rPr lang="es-ES" sz="2000" dirty="0" smtClean="0"/>
              <a:t>son como los de Legal y Fiscal.</a:t>
            </a:r>
          </a:p>
          <a:p>
            <a:endParaRPr lang="es-ES" sz="2000" dirty="0"/>
          </a:p>
          <a:p>
            <a:r>
              <a:rPr lang="es-ES" sz="2000" dirty="0" smtClean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595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886" y="753522"/>
            <a:ext cx="9020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2B98C9"/>
                </a:solidFill>
              </a:rPr>
              <a:t>Antes </a:t>
            </a:r>
            <a:r>
              <a:rPr lang="es-ES" sz="3400" b="1" dirty="0">
                <a:solidFill>
                  <a:srgbClr val="2B98C9"/>
                </a:solidFill>
              </a:rPr>
              <a:t>o después quedarás en manos del </a:t>
            </a:r>
            <a:r>
              <a:rPr lang="es-ES" sz="3400" b="1" dirty="0" smtClean="0">
                <a:solidFill>
                  <a:srgbClr val="2B98C9"/>
                </a:solidFill>
              </a:rPr>
              <a:t>albañil</a:t>
            </a:r>
            <a:endParaRPr lang="es-ES" sz="3400" b="1" dirty="0">
              <a:solidFill>
                <a:srgbClr val="2B98C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8" y="1500646"/>
            <a:ext cx="4212914" cy="51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90465" y="485307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riangle 23"/>
          <p:cNvSpPr/>
          <p:nvPr/>
        </p:nvSpPr>
        <p:spPr>
          <a:xfrm rot="10800000">
            <a:off x="970755" y="482028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>
            <a:off x="1707500" y="4853078"/>
            <a:ext cx="6727371" cy="961053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75452" y="501043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Herramientas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básicas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avanzadas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riangle 26"/>
          <p:cNvSpPr/>
          <p:nvPr/>
        </p:nvSpPr>
        <p:spPr>
          <a:xfrm rot="10800000">
            <a:off x="970755" y="581413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0465" y="3640098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970755" y="3607306"/>
            <a:ext cx="400469" cy="190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534" y="1126836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b="1" dirty="0" err="1" smtClean="0">
                <a:solidFill>
                  <a:srgbClr val="2B98C9"/>
                </a:solidFill>
              </a:rPr>
              <a:t>Contenidos</a:t>
            </a:r>
            <a:endParaRPr lang="en-US" sz="3200" dirty="0"/>
          </a:p>
        </p:txBody>
      </p:sp>
      <p:sp>
        <p:nvSpPr>
          <p:cNvPr id="13" name="Snip Single Corner Rectangle 12"/>
          <p:cNvSpPr/>
          <p:nvPr/>
        </p:nvSpPr>
        <p:spPr>
          <a:xfrm>
            <a:off x="1707500" y="2427115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0465" y="2427115"/>
            <a:ext cx="961053" cy="961053"/>
          </a:xfrm>
          <a:prstGeom prst="rect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5452" y="2584475"/>
            <a:ext cx="6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Código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abierto</a:t>
            </a:r>
            <a:r>
              <a:rPr lang="en-US" dirty="0" smtClean="0">
                <a:solidFill>
                  <a:schemeClr val="bg1"/>
                </a:solidFill>
              </a:rPr>
              <a:t>, Software </a:t>
            </a:r>
            <a:r>
              <a:rPr lang="en-US" dirty="0" err="1" smtClean="0">
                <a:solidFill>
                  <a:schemeClr val="bg1"/>
                </a:solidFill>
              </a:rPr>
              <a:t>gratuito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El </a:t>
            </a:r>
            <a:r>
              <a:rPr lang="en-US" dirty="0" err="1" smtClean="0">
                <a:solidFill>
                  <a:schemeClr val="bg1"/>
                </a:solidFill>
              </a:rPr>
              <a:t>exíto</a:t>
            </a:r>
            <a:r>
              <a:rPr lang="en-US" dirty="0" smtClean="0">
                <a:solidFill>
                  <a:schemeClr val="bg1"/>
                </a:solidFill>
              </a:rPr>
              <a:t> del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riangle 16"/>
          <p:cNvSpPr/>
          <p:nvPr/>
        </p:nvSpPr>
        <p:spPr>
          <a:xfrm rot="10800000">
            <a:off x="970755" y="3388168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ingle Corner Rectangle 17"/>
          <p:cNvSpPr/>
          <p:nvPr/>
        </p:nvSpPr>
        <p:spPr>
          <a:xfrm>
            <a:off x="1707500" y="3640098"/>
            <a:ext cx="6727371" cy="961053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75452" y="3797458"/>
            <a:ext cx="62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Cautelas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contratar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desarrollo</a:t>
            </a:r>
            <a:r>
              <a:rPr lang="en-US" dirty="0" smtClean="0">
                <a:solidFill>
                  <a:schemeClr val="bg1"/>
                </a:solidFill>
              </a:rPr>
              <a:t> de software </a:t>
            </a:r>
            <a:r>
              <a:rPr lang="en-US" dirty="0" err="1" smtClean="0">
                <a:solidFill>
                  <a:schemeClr val="bg1"/>
                </a:solidFill>
              </a:rPr>
              <a:t>libre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riangle 20"/>
          <p:cNvSpPr/>
          <p:nvPr/>
        </p:nvSpPr>
        <p:spPr>
          <a:xfrm rot="10800000">
            <a:off x="970755" y="4601151"/>
            <a:ext cx="400469" cy="190152"/>
          </a:xfrm>
          <a:prstGeom prst="triangle">
            <a:avLst/>
          </a:prstGeom>
          <a:solidFill>
            <a:srgbClr val="2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921848"/>
            <a:ext cx="3891501" cy="11486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0283"/>
            <a:ext cx="4308953" cy="1777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9083" t="21252" r="10672"/>
          <a:stretch/>
        </p:blipFill>
        <p:spPr>
          <a:xfrm>
            <a:off x="1181925" y="3130132"/>
            <a:ext cx="1945102" cy="1908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595" y="1126836"/>
            <a:ext cx="8030810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Un </a:t>
            </a:r>
            <a:r>
              <a:rPr lang="en-US" sz="3600" b="1" dirty="0" err="1" smtClean="0">
                <a:solidFill>
                  <a:srgbClr val="2B98C9"/>
                </a:solidFill>
              </a:rPr>
              <a:t>poco</a:t>
            </a:r>
            <a:r>
              <a:rPr lang="en-US" sz="3600" b="1" dirty="0" smtClean="0">
                <a:solidFill>
                  <a:srgbClr val="2B98C9"/>
                </a:solidFill>
              </a:rPr>
              <a:t> (</a:t>
            </a:r>
            <a:r>
              <a:rPr lang="en-US" sz="3600" b="1" dirty="0" err="1" smtClean="0">
                <a:solidFill>
                  <a:srgbClr val="2B98C9"/>
                </a:solidFill>
              </a:rPr>
              <a:t>muy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poco</a:t>
            </a:r>
            <a:r>
              <a:rPr lang="en-US" sz="3600" b="1" dirty="0" smtClean="0">
                <a:solidFill>
                  <a:srgbClr val="2B98C9"/>
                </a:solidFill>
              </a:rPr>
              <a:t>) de </a:t>
            </a:r>
            <a:r>
              <a:rPr lang="en-US" sz="3600" b="1" dirty="0" err="1" smtClean="0">
                <a:solidFill>
                  <a:srgbClr val="2B98C9"/>
                </a:solidFill>
              </a:rPr>
              <a:t>Legaltech</a:t>
            </a:r>
            <a:r>
              <a:rPr lang="en-US" sz="3600" b="1" dirty="0" smtClean="0">
                <a:solidFill>
                  <a:srgbClr val="2B98C9"/>
                </a:solidFill>
              </a:rPr>
              <a:t>…</a:t>
            </a:r>
            <a:endParaRPr lang="en-US" sz="3600" b="1" dirty="0">
              <a:solidFill>
                <a:srgbClr val="2B98C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611" y="5340951"/>
            <a:ext cx="4363429" cy="14873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571" y="3818121"/>
            <a:ext cx="4171950" cy="10953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611" y="2120664"/>
            <a:ext cx="4172385" cy="10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1"/>
          <a:stretch/>
        </p:blipFill>
        <p:spPr>
          <a:xfrm>
            <a:off x="0" y="712168"/>
            <a:ext cx="9144000" cy="61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Free software vs Open source</a:t>
            </a:r>
          </a:p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>
                <a:solidFill>
                  <a:srgbClr val="2B98C9"/>
                </a:solidFill>
              </a:rPr>
              <a:t> </a:t>
            </a:r>
            <a:r>
              <a:rPr lang="en-US" sz="3600" b="1" dirty="0" smtClean="0">
                <a:solidFill>
                  <a:srgbClr val="2B98C9"/>
                </a:solidFill>
              </a:rPr>
              <a:t>vs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9776" y="2679172"/>
            <a:ext cx="79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2B98C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rigen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mismo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istema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inverso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2B98C9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gratis,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aunque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barato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2B98C9"/>
              </a:buClr>
              <a:buFont typeface="Wingdings" charset="2"/>
              <a:buChar char="§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control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distribuido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2B98C9"/>
              </a:buClr>
              <a:buFont typeface="Wingdings" charset="2"/>
              <a:buChar char="§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Están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triunfando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2B98C9"/>
              </a:buClr>
              <a:buFont typeface="Wingdings" charset="2"/>
              <a:buChar char="§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Tienen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intenciones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llevan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mal entre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ellos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2B98C9"/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34" y="2037345"/>
            <a:ext cx="762735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común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23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" y="913662"/>
            <a:ext cx="9138102" cy="57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916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304" y="5132439"/>
            <a:ext cx="2299696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084024"/>
            <a:ext cx="8623155" cy="5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2413021"/>
            <a:ext cx="7267575" cy="4086225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574534" y="1126836"/>
            <a:ext cx="805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b="1" dirty="0" err="1" smtClean="0">
                <a:solidFill>
                  <a:srgbClr val="2B98C9"/>
                </a:solidFill>
              </a:rPr>
              <a:t>Puedes</a:t>
            </a:r>
            <a:r>
              <a:rPr lang="en-US" sz="3200" b="1" dirty="0" smtClean="0">
                <a:solidFill>
                  <a:srgbClr val="2B98C9"/>
                </a:solidFill>
              </a:rPr>
              <a:t> </a:t>
            </a:r>
            <a:r>
              <a:rPr lang="en-US" sz="3200" b="1" dirty="0" err="1" smtClean="0">
                <a:solidFill>
                  <a:srgbClr val="2B98C9"/>
                </a:solidFill>
              </a:rPr>
              <a:t>beneficiarte</a:t>
            </a:r>
            <a:r>
              <a:rPr lang="en-US" sz="3200" b="1" dirty="0" smtClean="0">
                <a:solidFill>
                  <a:srgbClr val="2B98C9"/>
                </a:solidFill>
              </a:rPr>
              <a:t> de </a:t>
            </a:r>
            <a:r>
              <a:rPr lang="en-US" sz="3200" b="1" dirty="0" err="1" smtClean="0">
                <a:solidFill>
                  <a:srgbClr val="2B98C9"/>
                </a:solidFill>
              </a:rPr>
              <a:t>cifrado</a:t>
            </a:r>
            <a:r>
              <a:rPr lang="en-US" sz="3200" b="1" dirty="0" smtClean="0">
                <a:solidFill>
                  <a:srgbClr val="2B98C9"/>
                </a:solidFill>
              </a:rPr>
              <a:t> invulnerable… …</a:t>
            </a:r>
            <a:r>
              <a:rPr lang="en-US" sz="3200" b="1" dirty="0" err="1" smtClean="0">
                <a:solidFill>
                  <a:srgbClr val="2B98C9"/>
                </a:solidFill>
              </a:rPr>
              <a:t>si</a:t>
            </a:r>
            <a:r>
              <a:rPr lang="en-US" sz="3200" b="1" dirty="0" smtClean="0">
                <a:solidFill>
                  <a:srgbClr val="2B98C9"/>
                </a:solidFill>
              </a:rPr>
              <a:t> no </a:t>
            </a:r>
            <a:r>
              <a:rPr lang="en-US" sz="3200" b="1" dirty="0" err="1" smtClean="0">
                <a:solidFill>
                  <a:srgbClr val="2B98C9"/>
                </a:solidFill>
              </a:rPr>
              <a:t>cometes</a:t>
            </a:r>
            <a:r>
              <a:rPr lang="en-US" sz="3200" b="1" dirty="0" smtClean="0">
                <a:solidFill>
                  <a:srgbClr val="2B98C9"/>
                </a:solidFill>
              </a:rPr>
              <a:t> </a:t>
            </a:r>
            <a:r>
              <a:rPr lang="en-US" sz="3200" b="1" dirty="0" err="1" smtClean="0">
                <a:solidFill>
                  <a:srgbClr val="2B98C9"/>
                </a:solidFill>
              </a:rPr>
              <a:t>errores</a:t>
            </a:r>
            <a:r>
              <a:rPr lang="en-US" sz="3200" b="1" dirty="0" smtClean="0">
                <a:solidFill>
                  <a:srgbClr val="2B98C9"/>
                </a:solidFill>
              </a:rPr>
              <a:t> de </a:t>
            </a:r>
            <a:r>
              <a:rPr lang="en-US" sz="3200" b="1" dirty="0" smtClean="0">
                <a:solidFill>
                  <a:srgbClr val="2B98C9"/>
                </a:solidFill>
              </a:rPr>
              <a:t>“</a:t>
            </a:r>
            <a:r>
              <a:rPr lang="en-US" sz="3200" b="1" dirty="0" err="1" smtClean="0">
                <a:solidFill>
                  <a:srgbClr val="2B98C9"/>
                </a:solidFill>
              </a:rPr>
              <a:t>yayo</a:t>
            </a:r>
            <a:r>
              <a:rPr lang="en-US" sz="3200" b="1" dirty="0" smtClean="0">
                <a:solidFill>
                  <a:srgbClr val="2B98C9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18" y="1635846"/>
            <a:ext cx="5024963" cy="41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51" y="2878614"/>
            <a:ext cx="3384939" cy="25583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90" y="5527694"/>
            <a:ext cx="2660610" cy="13303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52" y="1080791"/>
            <a:ext cx="8836896" cy="1894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01" y="6400120"/>
            <a:ext cx="957799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1"/>
          <a:stretch/>
        </p:blipFill>
        <p:spPr>
          <a:xfrm>
            <a:off x="1339180" y="814112"/>
            <a:ext cx="6465640" cy="44278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383" y="4649294"/>
            <a:ext cx="4930064" cy="19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36" y="958115"/>
            <a:ext cx="4316864" cy="20712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856631"/>
            <a:ext cx="4055828" cy="23544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1382" y="3367380"/>
            <a:ext cx="8459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Riesgos:</a:t>
            </a:r>
          </a:p>
          <a:p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Protección de la información corporativa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Sólo la transmisión está cifrada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El “riesgo </a:t>
            </a:r>
            <a:r>
              <a:rPr lang="es-ES" sz="2400" dirty="0" err="1" smtClean="0"/>
              <a:t>cuñao</a:t>
            </a:r>
            <a:r>
              <a:rPr lang="es-ES" sz="2400" dirty="0" smtClean="0"/>
              <a:t>” o “</a:t>
            </a:r>
            <a:r>
              <a:rPr lang="es-ES" sz="2400" dirty="0" err="1" smtClean="0"/>
              <a:t>colechat</a:t>
            </a:r>
            <a:r>
              <a:rPr lang="es-ES" sz="2400" dirty="0" smtClean="0"/>
              <a:t>”</a:t>
            </a:r>
          </a:p>
          <a:p>
            <a:endParaRPr lang="es-ES" sz="2400" dirty="0"/>
          </a:p>
          <a:p>
            <a:r>
              <a:rPr lang="es-ES" sz="2400" dirty="0" smtClean="0"/>
              <a:t>Desde el punto de vista de la protección de datos personales: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Transferencia internacional de datos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5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4" y="3117008"/>
            <a:ext cx="6576786" cy="35232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71"/>
            <a:ext cx="5523243" cy="28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92D050"/>
                </a:solidFill>
              </a:rPr>
              <a:t>Software </a:t>
            </a:r>
            <a:r>
              <a:rPr lang="en-US" sz="3600" b="1" dirty="0" err="1" smtClean="0">
                <a:solidFill>
                  <a:srgbClr val="92D050"/>
                </a:solidFill>
              </a:rPr>
              <a:t>libre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smtClean="0">
                <a:solidFill>
                  <a:srgbClr val="2B98C9"/>
                </a:solidFill>
              </a:rPr>
              <a:t>vs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9776" y="2274748"/>
            <a:ext cx="7904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0</a:t>
            </a:r>
            <a:r>
              <a:rPr lang="es-ES" sz="2800" dirty="0"/>
              <a:t>: </a:t>
            </a:r>
            <a:r>
              <a:rPr lang="es-ES" sz="2800" b="1" dirty="0"/>
              <a:t>ejecutar y usar </a:t>
            </a:r>
            <a:r>
              <a:rPr lang="es-ES" sz="2800" dirty="0"/>
              <a:t>el software para cualquier propósito.</a:t>
            </a:r>
          </a:p>
          <a:p>
            <a:r>
              <a:rPr lang="es-ES" sz="2800" b="1" dirty="0">
                <a:solidFill>
                  <a:srgbClr val="FF0000"/>
                </a:solidFill>
              </a:rPr>
              <a:t>1</a:t>
            </a:r>
            <a:r>
              <a:rPr lang="es-ES" sz="2800" dirty="0">
                <a:solidFill>
                  <a:srgbClr val="FF0000"/>
                </a:solidFill>
              </a:rPr>
              <a:t>: </a:t>
            </a:r>
            <a:r>
              <a:rPr lang="es-ES" sz="2800" b="1" dirty="0">
                <a:solidFill>
                  <a:srgbClr val="FF0000"/>
                </a:solidFill>
              </a:rPr>
              <a:t>estudiar el programa y adaptarlo </a:t>
            </a:r>
            <a:r>
              <a:rPr lang="es-ES" sz="2800" dirty="0">
                <a:solidFill>
                  <a:srgbClr val="FF0000"/>
                </a:solidFill>
              </a:rPr>
              <a:t>a tus  necesidades.  </a:t>
            </a:r>
          </a:p>
          <a:p>
            <a:r>
              <a:rPr lang="es-ES" sz="2800" dirty="0"/>
              <a:t>2: </a:t>
            </a:r>
            <a:r>
              <a:rPr lang="es-ES" sz="2800" b="1" dirty="0"/>
              <a:t>distribuir copias</a:t>
            </a:r>
            <a:r>
              <a:rPr lang="es-ES" sz="2800" dirty="0"/>
              <a:t>. </a:t>
            </a:r>
          </a:p>
          <a:p>
            <a:r>
              <a:rPr lang="es-ES" sz="2800" dirty="0">
                <a:solidFill>
                  <a:srgbClr val="FF0000"/>
                </a:solidFill>
              </a:rPr>
              <a:t>3: </a:t>
            </a:r>
            <a:r>
              <a:rPr lang="es-ES" sz="2800" b="1" dirty="0">
                <a:solidFill>
                  <a:srgbClr val="FF0000"/>
                </a:solidFill>
              </a:rPr>
              <a:t>modificar el programa y liberar las modificaciones </a:t>
            </a:r>
            <a:r>
              <a:rPr lang="es-ES" sz="2800" dirty="0">
                <a:solidFill>
                  <a:srgbClr val="FF0000"/>
                </a:solidFill>
              </a:rPr>
              <a:t>al público.</a:t>
            </a:r>
          </a:p>
          <a:p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Copyleft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ES" sz="2800" dirty="0"/>
              <a:t>la </a:t>
            </a:r>
            <a:r>
              <a:rPr lang="es-ES" sz="2800" b="1" dirty="0">
                <a:solidFill>
                  <a:srgbClr val="FF0000"/>
                </a:solidFill>
              </a:rPr>
              <a:t>distribución ulterior del software (del mismo o sus derivados) </a:t>
            </a:r>
            <a:r>
              <a:rPr lang="es-ES" sz="2800" b="1" dirty="0" smtClean="0">
                <a:solidFill>
                  <a:srgbClr val="FF0000"/>
                </a:solidFill>
              </a:rPr>
              <a:t>será </a:t>
            </a:r>
            <a:r>
              <a:rPr lang="es-ES" sz="2800" b="1" dirty="0">
                <a:solidFill>
                  <a:srgbClr val="FF0000"/>
                </a:solidFill>
              </a:rPr>
              <a:t>también libre</a:t>
            </a:r>
            <a:r>
              <a:rPr lang="es-ES" sz="2800" dirty="0"/>
              <a:t>.</a:t>
            </a:r>
            <a:endParaRPr lang="en-US" sz="28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33" y="1704030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común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las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cuatro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libertades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0" y="810629"/>
            <a:ext cx="8239992" cy="55665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377" y="5371566"/>
            <a:ext cx="4632400" cy="14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/>
          <a:stretch/>
        </p:blipFill>
        <p:spPr>
          <a:xfrm>
            <a:off x="553604" y="908501"/>
            <a:ext cx="8036790" cy="34041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15" y="4343543"/>
            <a:ext cx="5096077" cy="24883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80495"/>
            <a:ext cx="1737615" cy="11775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949" y="5345962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2411" b="11978"/>
          <a:stretch/>
        </p:blipFill>
        <p:spPr>
          <a:xfrm>
            <a:off x="1670038" y="809437"/>
            <a:ext cx="5810343" cy="38372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35320"/>
          <a:stretch/>
        </p:blipFill>
        <p:spPr>
          <a:xfrm>
            <a:off x="2147549" y="4849269"/>
            <a:ext cx="4996569" cy="19176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82" y="4188786"/>
            <a:ext cx="957799" cy="457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9" y="6309060"/>
            <a:ext cx="957799" cy="4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4" y="1444744"/>
            <a:ext cx="2676889" cy="33427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1" y="1310118"/>
            <a:ext cx="3612034" cy="36120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252" y="4223377"/>
            <a:ext cx="1322593" cy="6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15820"/>
          <a:stretch/>
        </p:blipFill>
        <p:spPr>
          <a:xfrm>
            <a:off x="381679" y="908277"/>
            <a:ext cx="4884666" cy="3267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9" y="4310062"/>
            <a:ext cx="2600325" cy="1762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9" y="4977265"/>
            <a:ext cx="3042653" cy="14199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37" y="5319574"/>
            <a:ext cx="3182847" cy="1496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9086" y="1300968"/>
            <a:ext cx="2819400" cy="1619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7555" y="3321174"/>
            <a:ext cx="4395492" cy="9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" y="1687310"/>
            <a:ext cx="3186527" cy="26648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29" y="1793404"/>
            <a:ext cx="2662553" cy="24340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7" y="4352114"/>
            <a:ext cx="2388566" cy="23885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642" y="4597555"/>
            <a:ext cx="2143125" cy="2143125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556595" y="972549"/>
            <a:ext cx="8030810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Recomendaciones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adicionales</a:t>
            </a:r>
            <a:r>
              <a:rPr lang="en-US" sz="3600" b="1" dirty="0" smtClean="0">
                <a:solidFill>
                  <a:srgbClr val="2B98C9"/>
                </a:solidFill>
              </a:rPr>
              <a:t>…</a:t>
            </a:r>
            <a:endParaRPr lang="en-US" sz="3600" b="1" dirty="0">
              <a:solidFill>
                <a:srgbClr val="2B98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2" name="AutoShape 2" descr="Resultado de imagen de boxcry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TextBox 7"/>
          <p:cNvSpPr txBox="1"/>
          <p:nvPr/>
        </p:nvSpPr>
        <p:spPr>
          <a:xfrm>
            <a:off x="556595" y="972549"/>
            <a:ext cx="8030810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3600" b="1" dirty="0" err="1" smtClean="0">
                <a:solidFill>
                  <a:srgbClr val="2B98C9"/>
                </a:solidFill>
              </a:rPr>
              <a:t>Recomendaciones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adicionales</a:t>
            </a:r>
            <a:r>
              <a:rPr lang="en-US" sz="3600" b="1" dirty="0" smtClean="0">
                <a:solidFill>
                  <a:srgbClr val="2B98C9"/>
                </a:solidFill>
              </a:rPr>
              <a:t>…</a:t>
            </a:r>
            <a:endParaRPr lang="en-US" sz="3600" b="1" dirty="0">
              <a:solidFill>
                <a:srgbClr val="2B98C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343"/>
            <a:ext cx="9144000" cy="11661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b="10842"/>
          <a:stretch/>
        </p:blipFill>
        <p:spPr>
          <a:xfrm>
            <a:off x="3143250" y="4604496"/>
            <a:ext cx="2857500" cy="14267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681" y="3445261"/>
            <a:ext cx="52863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 smtClean="0">
                <a:solidFill>
                  <a:srgbClr val="2B98C9"/>
                </a:solidFill>
              </a:rPr>
              <a:t> vs </a:t>
            </a:r>
            <a:r>
              <a:rPr lang="en-US" sz="3600" b="1" dirty="0" err="1" smtClean="0">
                <a:solidFill>
                  <a:srgbClr val="92D050"/>
                </a:solidFill>
              </a:rPr>
              <a:t>Código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</a:rPr>
              <a:t>abierto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2274748"/>
            <a:ext cx="7904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0</a:t>
            </a:r>
            <a:r>
              <a:rPr lang="es-ES" sz="2800" dirty="0"/>
              <a:t>: </a:t>
            </a:r>
            <a:r>
              <a:rPr lang="es-ES" sz="2800" b="1" dirty="0" smtClean="0"/>
              <a:t>ejecutar </a:t>
            </a:r>
            <a:r>
              <a:rPr lang="es-ES" sz="2800" b="1" dirty="0"/>
              <a:t>y usar </a:t>
            </a:r>
            <a:r>
              <a:rPr lang="es-ES" sz="2800" dirty="0"/>
              <a:t>el software para cualquier propósito</a:t>
            </a:r>
            <a:r>
              <a:rPr lang="es-ES" sz="2800" dirty="0" smtClean="0"/>
              <a:t>.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1</a:t>
            </a:r>
            <a:r>
              <a:rPr lang="es-ES" sz="2800" dirty="0">
                <a:solidFill>
                  <a:srgbClr val="FF0000"/>
                </a:solidFill>
              </a:rPr>
              <a:t>: </a:t>
            </a:r>
            <a:r>
              <a:rPr lang="es-ES" sz="2800" b="1" dirty="0" smtClean="0">
                <a:solidFill>
                  <a:srgbClr val="FF0000"/>
                </a:solidFill>
              </a:rPr>
              <a:t>estudiar </a:t>
            </a:r>
            <a:r>
              <a:rPr lang="es-ES" sz="2800" b="1" dirty="0">
                <a:solidFill>
                  <a:srgbClr val="FF0000"/>
                </a:solidFill>
              </a:rPr>
              <a:t>el programa y adaptarlo </a:t>
            </a:r>
            <a:r>
              <a:rPr lang="es-ES" sz="2800" dirty="0">
                <a:solidFill>
                  <a:srgbClr val="FF0000"/>
                </a:solidFill>
              </a:rPr>
              <a:t>a </a:t>
            </a:r>
            <a:r>
              <a:rPr lang="es-ES" sz="2800" dirty="0" smtClean="0">
                <a:solidFill>
                  <a:srgbClr val="FF0000"/>
                </a:solidFill>
              </a:rPr>
              <a:t>tus  </a:t>
            </a:r>
            <a:r>
              <a:rPr lang="es-ES" sz="2800" dirty="0">
                <a:solidFill>
                  <a:srgbClr val="FF0000"/>
                </a:solidFill>
              </a:rPr>
              <a:t>necesidades.  </a:t>
            </a:r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sz="2800" dirty="0" smtClean="0"/>
              <a:t>2</a:t>
            </a:r>
            <a:r>
              <a:rPr lang="es-ES" sz="2800" dirty="0"/>
              <a:t>: </a:t>
            </a:r>
            <a:r>
              <a:rPr lang="es-ES" sz="2800" b="1" dirty="0" smtClean="0"/>
              <a:t>distribuir </a:t>
            </a:r>
            <a:r>
              <a:rPr lang="es-ES" sz="2800" b="1" dirty="0"/>
              <a:t>copias</a:t>
            </a:r>
            <a:r>
              <a:rPr lang="es-ES" sz="2800" dirty="0"/>
              <a:t>. </a:t>
            </a:r>
            <a:endParaRPr lang="es-ES" sz="2800" dirty="0" smtClean="0"/>
          </a:p>
          <a:p>
            <a:r>
              <a:rPr lang="es-ES" sz="2800" dirty="0" smtClean="0">
                <a:solidFill>
                  <a:srgbClr val="FF0000"/>
                </a:solidFill>
              </a:rPr>
              <a:t>3</a:t>
            </a:r>
            <a:r>
              <a:rPr lang="es-ES" sz="2800" dirty="0">
                <a:solidFill>
                  <a:srgbClr val="FF0000"/>
                </a:solidFill>
              </a:rPr>
              <a:t>: </a:t>
            </a:r>
            <a:r>
              <a:rPr lang="es-ES" sz="2800" b="1" dirty="0" smtClean="0">
                <a:solidFill>
                  <a:srgbClr val="FF0000"/>
                </a:solidFill>
              </a:rPr>
              <a:t>modificar </a:t>
            </a:r>
            <a:r>
              <a:rPr lang="es-ES" sz="2800" b="1" dirty="0">
                <a:solidFill>
                  <a:srgbClr val="FF0000"/>
                </a:solidFill>
              </a:rPr>
              <a:t>el programa y liberar las modificaciones </a:t>
            </a:r>
            <a:r>
              <a:rPr lang="es-ES" sz="2800" dirty="0">
                <a:solidFill>
                  <a:srgbClr val="FF0000"/>
                </a:solidFill>
              </a:rPr>
              <a:t>al público</a:t>
            </a:r>
            <a:r>
              <a:rPr lang="es-ES" sz="2800" dirty="0" smtClean="0">
                <a:solidFill>
                  <a:srgbClr val="FF0000"/>
                </a:solidFill>
              </a:rPr>
              <a:t>.</a:t>
            </a:r>
          </a:p>
          <a:p>
            <a:endParaRPr lang="es-ES" sz="28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33" y="1704030"/>
            <a:ext cx="7627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común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las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cuatro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libertades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usuarios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 smtClean="0">
                <a:solidFill>
                  <a:srgbClr val="2B98C9"/>
                </a:solidFill>
              </a:rPr>
              <a:t>  contra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que no se liberan 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b="5480"/>
          <a:stretch/>
        </p:blipFill>
        <p:spPr>
          <a:xfrm>
            <a:off x="298603" y="777372"/>
            <a:ext cx="8613058" cy="60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Software </a:t>
            </a:r>
            <a:r>
              <a:rPr lang="en-US" sz="3600" b="1" dirty="0" err="1" smtClean="0">
                <a:solidFill>
                  <a:srgbClr val="2B98C9"/>
                </a:solidFill>
              </a:rPr>
              <a:t>libre</a:t>
            </a:r>
            <a:r>
              <a:rPr lang="en-US" sz="3600" b="1" dirty="0" smtClean="0">
                <a:solidFill>
                  <a:srgbClr val="2B98C9"/>
                </a:solidFill>
              </a:rPr>
              <a:t>  contra </a:t>
            </a:r>
            <a:r>
              <a:rPr lang="en-US" sz="3600" b="1" dirty="0" err="1" smtClean="0">
                <a:solidFill>
                  <a:srgbClr val="2B98C9"/>
                </a:solidFill>
              </a:rPr>
              <a:t>código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abierto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76" y="1781042"/>
            <a:ext cx="3626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Free Software </a:t>
            </a:r>
            <a:r>
              <a:rPr lang="es-ES" sz="2000" b="1" dirty="0" err="1" smtClean="0"/>
              <a:t>Foundation</a:t>
            </a:r>
            <a:r>
              <a:rPr lang="es-ES" sz="2000" b="1" dirty="0" smtClean="0"/>
              <a:t>:</a:t>
            </a:r>
          </a:p>
          <a:p>
            <a:endParaRPr lang="es-ES" sz="2000" dirty="0"/>
          </a:p>
          <a:p>
            <a:r>
              <a:rPr lang="es-ES" sz="2000" dirty="0" smtClean="0"/>
              <a:t>Las obras derivadas de software libre que no se liberan no son verdaderamente libres.</a:t>
            </a:r>
          </a:p>
          <a:p>
            <a:endParaRPr lang="es-ES" sz="2000" dirty="0" smtClean="0"/>
          </a:p>
          <a:p>
            <a:r>
              <a:rPr lang="es-ES" sz="2000" dirty="0" smtClean="0"/>
              <a:t>No se distribuyen con la licencia adecuada.</a:t>
            </a:r>
            <a:endParaRPr lang="es-E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4605132" y="1783130"/>
            <a:ext cx="3626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Código Abierto:</a:t>
            </a:r>
          </a:p>
          <a:p>
            <a:endParaRPr lang="es-ES" sz="2000" dirty="0"/>
          </a:p>
          <a:p>
            <a:r>
              <a:rPr lang="es-ES" sz="2000" dirty="0" smtClean="0"/>
              <a:t>En realidad, el “código abierto” es más libre que el “Software libre”</a:t>
            </a:r>
          </a:p>
          <a:p>
            <a:endParaRPr lang="es-ES" sz="2000" dirty="0"/>
          </a:p>
          <a:p>
            <a:r>
              <a:rPr lang="es-ES" sz="2000" dirty="0" smtClean="0"/>
              <a:t>El </a:t>
            </a:r>
            <a:r>
              <a:rPr lang="es-ES" sz="2000" dirty="0" err="1" smtClean="0"/>
              <a:t>copyleft</a:t>
            </a:r>
            <a:r>
              <a:rPr lang="es-ES" sz="2000" dirty="0" smtClean="0"/>
              <a:t> impide al movimiento de “software libre” el uso de obras creadas bajo “código abierto”</a:t>
            </a:r>
          </a:p>
          <a:p>
            <a:endParaRPr lang="es-ES" sz="2000" dirty="0"/>
          </a:p>
          <a:p>
            <a:r>
              <a:rPr lang="es-ES" sz="2000" dirty="0" smtClean="0"/>
              <a:t>Han conseguido el acceso de mayor número de usuarios y de grandes corporaciones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b="5480"/>
          <a:stretch/>
        </p:blipFill>
        <p:spPr>
          <a:xfrm>
            <a:off x="298603" y="777372"/>
            <a:ext cx="8613058" cy="60776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56852" y="1616423"/>
            <a:ext cx="1728511" cy="514423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Si </a:t>
            </a:r>
            <a:r>
              <a:rPr lang="en-US" sz="3600" b="1" dirty="0" err="1" smtClean="0">
                <a:solidFill>
                  <a:srgbClr val="2B98C9"/>
                </a:solidFill>
              </a:rPr>
              <a:t>es</a:t>
            </a:r>
            <a:r>
              <a:rPr lang="en-US" sz="3600" b="1" dirty="0" smtClean="0">
                <a:solidFill>
                  <a:srgbClr val="2B98C9"/>
                </a:solidFill>
              </a:rPr>
              <a:t> gratis, ¿De </a:t>
            </a:r>
            <a:r>
              <a:rPr lang="en-US" sz="3600" b="1" dirty="0" err="1" smtClean="0">
                <a:solidFill>
                  <a:srgbClr val="2B98C9"/>
                </a:solidFill>
              </a:rPr>
              <a:t>qué</a:t>
            </a:r>
            <a:r>
              <a:rPr lang="en-US" sz="3600" b="1" dirty="0" smtClean="0">
                <a:solidFill>
                  <a:srgbClr val="2B98C9"/>
                </a:solidFill>
              </a:rPr>
              <a:t> vive </a:t>
            </a:r>
            <a:r>
              <a:rPr lang="en-US" sz="3600" b="1" dirty="0" err="1" smtClean="0">
                <a:solidFill>
                  <a:srgbClr val="2B98C9"/>
                </a:solidFill>
              </a:rPr>
              <a:t>esta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gente</a:t>
            </a:r>
            <a:r>
              <a:rPr lang="en-US" sz="3600" b="1" dirty="0" smtClean="0">
                <a:solidFill>
                  <a:srgbClr val="2B98C9"/>
                </a:solidFill>
              </a:rPr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37345"/>
            <a:ext cx="8911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Free as in “free speech”…    ….not as in “free beer”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6" y="3042433"/>
            <a:ext cx="4197126" cy="28573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557167"/>
            <a:ext cx="4339148" cy="43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99" y="1801354"/>
            <a:ext cx="9156899" cy="4411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34" y="1126836"/>
            <a:ext cx="7627357" cy="56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3600" b="1" dirty="0" smtClean="0">
                <a:solidFill>
                  <a:srgbClr val="2B98C9"/>
                </a:solidFill>
              </a:rPr>
              <a:t>¿</a:t>
            </a:r>
            <a:r>
              <a:rPr lang="en-US" sz="3600" b="1" dirty="0" err="1" smtClean="0">
                <a:solidFill>
                  <a:srgbClr val="2B98C9"/>
                </a:solidFill>
              </a:rPr>
              <a:t>Dónde</a:t>
            </a:r>
            <a:r>
              <a:rPr lang="en-US" sz="3600" b="1" dirty="0" smtClean="0">
                <a:solidFill>
                  <a:srgbClr val="2B98C9"/>
                </a:solidFill>
              </a:rPr>
              <a:t> </a:t>
            </a:r>
            <a:r>
              <a:rPr lang="en-US" sz="3600" b="1" dirty="0" err="1" smtClean="0">
                <a:solidFill>
                  <a:srgbClr val="2B98C9"/>
                </a:solidFill>
              </a:rPr>
              <a:t>está</a:t>
            </a:r>
            <a:r>
              <a:rPr lang="en-US" sz="3600" b="1" dirty="0" smtClean="0">
                <a:solidFill>
                  <a:srgbClr val="2B98C9"/>
                </a:solidFill>
              </a:rPr>
              <a:t> la pasta?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8673" y="2021973"/>
            <a:ext cx="4225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Desarrollo </a:t>
            </a:r>
          </a:p>
          <a:p>
            <a:endParaRPr lang="es-ES" sz="3600" b="1" dirty="0"/>
          </a:p>
          <a:p>
            <a:r>
              <a:rPr lang="es-ES" sz="3600" b="1" dirty="0" smtClean="0"/>
              <a:t>Formación</a:t>
            </a:r>
          </a:p>
          <a:p>
            <a:endParaRPr lang="es-ES" sz="3600" b="1" dirty="0" smtClean="0"/>
          </a:p>
          <a:p>
            <a:r>
              <a:rPr lang="es-ES" sz="3600" b="1" dirty="0" smtClean="0"/>
              <a:t>Adaptación</a:t>
            </a:r>
          </a:p>
          <a:p>
            <a:endParaRPr lang="es-ES" sz="3600" b="1" dirty="0" smtClean="0"/>
          </a:p>
          <a:p>
            <a:r>
              <a:rPr lang="es-ES" sz="3600" b="1" dirty="0" smtClean="0"/>
              <a:t>Consultoría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2515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1390</Words>
  <Application>Microsoft Office PowerPoint</Application>
  <PresentationFormat>Presentación en pantalla (4:3)</PresentationFormat>
  <Paragraphs>224</Paragraphs>
  <Slides>46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Jorge</cp:lastModifiedBy>
  <cp:revision>102</cp:revision>
  <cp:lastPrinted>2019-02-05T15:38:02Z</cp:lastPrinted>
  <dcterms:created xsi:type="dcterms:W3CDTF">2019-02-04T16:29:14Z</dcterms:created>
  <dcterms:modified xsi:type="dcterms:W3CDTF">2019-05-09T22:02:07Z</dcterms:modified>
</cp:coreProperties>
</file>